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F9C49-9E82-4815-95F7-59C21AD7581E}"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F9C49-9E82-4815-95F7-59C21AD7581E}" type="datetimeFigureOut">
              <a:rPr lang="en-US" smtClean="0"/>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F9C49-9E82-4815-95F7-59C21AD7581E}" type="datetimeFigureOut">
              <a:rPr lang="en-US" smtClean="0"/>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98353330"/>
              </p:ext>
            </p:extLst>
          </p:nvPr>
        </p:nvGraphicFramePr>
        <p:xfrm>
          <a:off x="319312" y="111516"/>
          <a:ext cx="11538859" cy="627259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xmlns="" val="1242669362"/>
                    </a:ext>
                  </a:extLst>
                </a:gridCol>
                <a:gridCol w="8650514">
                  <a:extLst>
                    <a:ext uri="{9D8B030D-6E8A-4147-A177-3AD203B41FA5}">
                      <a16:colId xmlns:a16="http://schemas.microsoft.com/office/drawing/2014/main" xmlns=""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latin typeface="Verdana" panose="020B0604030504040204" pitchFamily="34" charset="0"/>
                          <a:ea typeface="Verdana" panose="020B0604030504040204" pitchFamily="34" charset="0"/>
                          <a:cs typeface="Verdana" panose="020B0604030504040204" pitchFamily="34" charset="0"/>
                        </a:rPr>
                        <a:t>Development</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of </a:t>
                      </a:r>
                      <a:r>
                        <a:rPr lang="en-US" sz="1600" noProof="0" dirty="0" smtClean="0">
                          <a:latin typeface="Verdana" panose="020B0604030504040204" pitchFamily="34" charset="0"/>
                          <a:ea typeface="Verdana" panose="020B0604030504040204" pitchFamily="34" charset="0"/>
                          <a:cs typeface="Verdana" panose="020B0604030504040204" pitchFamily="34" charset="0"/>
                        </a:rPr>
                        <a:t>cooling methodology</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for </a:t>
                      </a:r>
                      <a:r>
                        <a:rPr lang="en-US" sz="1600" noProof="0" dirty="0" smtClean="0">
                          <a:latin typeface="Verdana" panose="020B0604030504040204" pitchFamily="34" charset="0"/>
                          <a:ea typeface="Verdana" panose="020B0604030504040204" pitchFamily="34" charset="0"/>
                          <a:cs typeface="Verdana" panose="020B0604030504040204" pitchFamily="34" charset="0"/>
                        </a:rPr>
                        <a:t>Li-ion battery during charging and discharging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68879872"/>
                  </a:ext>
                </a:extLst>
              </a:tr>
              <a:tr h="2436132">
                <a:tc>
                  <a:txBody>
                    <a:bodyPr/>
                    <a:lstStyle/>
                    <a:p>
                      <a:pPr algn="l"/>
                      <a:r>
                        <a:rPr lang="en-US" sz="13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3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smtClean="0">
                          <a:latin typeface="Verdana" panose="020B0604030504040204" pitchFamily="34" charset="0"/>
                          <a:ea typeface="Verdana" panose="020B0604030504040204" pitchFamily="34" charset="0"/>
                          <a:cs typeface="Verdana" panose="020B0604030504040204" pitchFamily="34" charset="0"/>
                        </a:rPr>
                        <a:t>With the rapid development of technology hybrid and electric vehicles are the future of automotive industry. Li-ion batteries are more advantageous when compared to lead acid batteries. They have a higher energy density and are more suitable for portable applications. However, major obstacle in their implementation stems from large heat generation that co-exists with their use. Li-ion batteries generate large heat during charging and operation, which if not addressed properly may lead to thermal runaway. To avoid thermal runaway, we need to keep the temperature in an optimal range of 15℃ to 40℃. And the variation of temperature within the battery should be kept between 5 to 10℃, which leads to a longer lifetime and ensures operational safety of electric </a:t>
                      </a:r>
                      <a:r>
                        <a:rPr lang="en-US" sz="1300" noProof="0" dirty="0" smtClean="0">
                          <a:latin typeface="Verdana" panose="020B0604030504040204" pitchFamily="34" charset="0"/>
                          <a:ea typeface="Verdana" panose="020B0604030504040204" pitchFamily="34" charset="0"/>
                          <a:cs typeface="Verdana" panose="020B0604030504040204" pitchFamily="34" charset="0"/>
                        </a:rPr>
                        <a:t>vehicles Ample </a:t>
                      </a:r>
                      <a:r>
                        <a:rPr lang="en-US" sz="1300" noProof="0" dirty="0" smtClean="0">
                          <a:latin typeface="Verdana" panose="020B0604030504040204" pitchFamily="34" charset="0"/>
                          <a:ea typeface="Verdana" panose="020B0604030504040204" pitchFamily="34" charset="0"/>
                          <a:cs typeface="Verdana" panose="020B0604030504040204" pitchFamily="34" charset="0"/>
                        </a:rPr>
                        <a:t>amount of research has been done in the past regarding thermal management of Li-ion battery by air cooling (free/forced convection), Phase Change Material (PCM), liquid cooling(water/oil/refrigerant), heat pipe cooling, fin-type cooling, or a combination of these models. In this project students will be </a:t>
                      </a:r>
                      <a:r>
                        <a:rPr lang="en-US" sz="1300" noProof="0" dirty="0" smtClean="0">
                          <a:latin typeface="Verdana" panose="020B0604030504040204" pitchFamily="34" charset="0"/>
                          <a:ea typeface="Verdana" panose="020B0604030504040204" pitchFamily="34" charset="0"/>
                          <a:cs typeface="Verdana" panose="020B0604030504040204" pitchFamily="34" charset="0"/>
                        </a:rPr>
                        <a:t>tasked</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the followings:</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noProof="0" dirty="0" smtClean="0">
                          <a:latin typeface="Verdana" panose="020B0604030504040204" pitchFamily="34" charset="0"/>
                          <a:ea typeface="Verdana" panose="020B0604030504040204" pitchFamily="34" charset="0"/>
                          <a:cs typeface="Verdana" panose="020B0604030504040204" pitchFamily="34" charset="0"/>
                        </a:rPr>
                        <a:t>To study the effect on surface temperature of Li-ion battery during charging and discharging</a:t>
                      </a:r>
                    </a:p>
                    <a:p>
                      <a:pPr marL="342900" indent="-342900">
                        <a:buFont typeface="+mj-lt"/>
                        <a:buAutoNum type="arabicPeriod"/>
                      </a:pPr>
                      <a:r>
                        <a:rPr lang="en-US" sz="1300" noProof="0" dirty="0" smtClean="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develop </a:t>
                      </a:r>
                      <a:r>
                        <a:rPr lang="en-US" sz="1300" noProof="0" dirty="0" smtClean="0">
                          <a:latin typeface="Verdana" panose="020B0604030504040204" pitchFamily="34" charset="0"/>
                          <a:ea typeface="Verdana" panose="020B0604030504040204" pitchFamily="34" charset="0"/>
                          <a:cs typeface="Verdana" panose="020B0604030504040204" pitchFamily="34" charset="0"/>
                        </a:rPr>
                        <a:t>a novel air-cooling methodology for</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300" noProof="0" dirty="0" smtClean="0">
                          <a:latin typeface="Verdana" panose="020B0604030504040204" pitchFamily="34" charset="0"/>
                          <a:ea typeface="Verdana" panose="020B0604030504040204" pitchFamily="34" charset="0"/>
                          <a:cs typeface="Verdana" panose="020B0604030504040204" pitchFamily="34" charset="0"/>
                        </a:rPr>
                        <a:t>thermal management of Li-ion battery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Data acquisition, air and temperature sensors, 3D printer, milling machine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smtClean="0">
                          <a:latin typeface="Verdana" panose="020B0604030504040204" pitchFamily="34" charset="0"/>
                          <a:ea typeface="Verdana" panose="020B0604030504040204" pitchFamily="34" charset="0"/>
                          <a:cs typeface="Verdana" panose="020B0604030504040204" pitchFamily="34" charset="0"/>
                        </a:rPr>
                        <a:t>Ansys</a:t>
                      </a:r>
                      <a:r>
                        <a:rPr lang="en-US" sz="1600" noProof="0" dirty="0" smtClean="0">
                          <a:latin typeface="Verdana" panose="020B0604030504040204" pitchFamily="34" charset="0"/>
                          <a:ea typeface="Verdana" panose="020B0604030504040204" pitchFamily="34" charset="0"/>
                          <a:cs typeface="Verdana" panose="020B0604030504040204" pitchFamily="34" charset="0"/>
                        </a:rPr>
                        <a:t> Fluent,</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Solid work, MS office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Nashrul</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Zubir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_Mechanica</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l and material</a:t>
                      </a:r>
                      <a:r>
                        <a:rPr lang="en-US" sz="1600" noProof="0" dirty="0" smtClean="0">
                          <a:latin typeface="Verdana" panose="020B0604030504040204" pitchFamily="34" charset="0"/>
                          <a:ea typeface="Verdana" panose="020B0604030504040204" pitchFamily="34" charset="0"/>
                          <a:cs typeface="Verdana" panose="020B0604030504040204" pitchFamily="34" charset="0"/>
                        </a:rPr>
                        <a:t>__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70337177"/>
              </p:ext>
            </p:extLst>
          </p:nvPr>
        </p:nvGraphicFramePr>
        <p:xfrm>
          <a:off x="319312" y="111516"/>
          <a:ext cx="11538859" cy="7363340"/>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xmlns="" val="1242669362"/>
                    </a:ext>
                  </a:extLst>
                </a:gridCol>
                <a:gridCol w="8650514">
                  <a:extLst>
                    <a:ext uri="{9D8B030D-6E8A-4147-A177-3AD203B41FA5}">
                      <a16:colId xmlns:a16="http://schemas.microsoft.com/office/drawing/2014/main" xmlns=""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Investigation of radiative cooler performance under tropical climate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smtClean="0">
                          <a:latin typeface="Verdana" panose="020B0604030504040204" pitchFamily="34" charset="0"/>
                          <a:ea typeface="Verdana" panose="020B0604030504040204" pitchFamily="34" charset="0"/>
                          <a:cs typeface="Verdana" panose="020B0604030504040204" pitchFamily="34" charset="0"/>
                        </a:rPr>
                        <a:t>In recent years, research on radiative cooling has received immense attention among the scientists working within thermal and heat transfer domain. The ability of object to radiate heat at infrared region of electromagnetic spectrum has long fascinated scientists and researcher to understand the fundamental idea behind the phenomena. Within the scope of cooling and space conditioning, efforts have been intensified to explore new method of heat rejection from the conventional cooling approach that predominantly relies on </a:t>
                      </a:r>
                      <a:r>
                        <a:rPr lang="en-US" sz="1300" noProof="0" dirty="0" smtClean="0">
                          <a:latin typeface="Verdana" panose="020B0604030504040204" pitchFamily="34" charset="0"/>
                          <a:ea typeface="Verdana" panose="020B0604030504040204" pitchFamily="34" charset="0"/>
                          <a:cs typeface="Verdana" panose="020B0604030504040204" pitchFamily="34" charset="0"/>
                        </a:rPr>
                        <a:t>vapor-compression </a:t>
                      </a:r>
                      <a:r>
                        <a:rPr lang="en-US" sz="1300" noProof="0" dirty="0" smtClean="0">
                          <a:latin typeface="Verdana" panose="020B0604030504040204" pitchFamily="34" charset="0"/>
                          <a:ea typeface="Verdana" panose="020B0604030504040204" pitchFamily="34" charset="0"/>
                          <a:cs typeface="Verdana" panose="020B0604030504040204" pitchFamily="34" charset="0"/>
                        </a:rPr>
                        <a:t>cycle. These include techniques that exploit evaporative, radiative and </a:t>
                      </a:r>
                      <a:r>
                        <a:rPr lang="en-US" sz="1300" noProof="0" dirty="0" err="1" smtClean="0">
                          <a:latin typeface="Verdana" panose="020B0604030504040204" pitchFamily="34" charset="0"/>
                          <a:ea typeface="Verdana" panose="020B0604030504040204" pitchFamily="34" charset="0"/>
                          <a:cs typeface="Verdana" panose="020B0604030504040204" pitchFamily="34" charset="0"/>
                        </a:rPr>
                        <a:t>magnetoresistive</a:t>
                      </a:r>
                      <a:r>
                        <a:rPr lang="en-US" sz="1300" noProof="0" dirty="0" smtClean="0">
                          <a:latin typeface="Verdana" panose="020B0604030504040204" pitchFamily="34" charset="0"/>
                          <a:ea typeface="Verdana" panose="020B0604030504040204" pitchFamily="34" charset="0"/>
                          <a:cs typeface="Verdana" panose="020B0604030504040204" pitchFamily="34" charset="0"/>
                        </a:rPr>
                        <a:t> theories to yield compressor free heat transport. While research on this subject has reached significant milestones in term of material selection and ease of device fabrication, persistent challenge remains on improving the emission and reflective materials to boost the heat transfer while suppressing absorption from the solar incident onto the device to increase the net temperature difference. In this </a:t>
                      </a:r>
                      <a:r>
                        <a:rPr lang="en-US" sz="1300" noProof="0" dirty="0" smtClean="0">
                          <a:latin typeface="Verdana" panose="020B0604030504040204" pitchFamily="34" charset="0"/>
                          <a:ea typeface="Verdana" panose="020B0604030504040204" pitchFamily="34" charset="0"/>
                          <a:cs typeface="Verdana" panose="020B0604030504040204" pitchFamily="34" charset="0"/>
                        </a:rPr>
                        <a:t>endeavor, </a:t>
                      </a:r>
                      <a:r>
                        <a:rPr lang="en-US" sz="1300" noProof="0" dirty="0" smtClean="0">
                          <a:latin typeface="Verdana" panose="020B0604030504040204" pitchFamily="34" charset="0"/>
                          <a:ea typeface="Verdana" panose="020B0604030504040204" pitchFamily="34" charset="0"/>
                          <a:cs typeface="Verdana" panose="020B0604030504040204" pitchFamily="34" charset="0"/>
                        </a:rPr>
                        <a:t>a nanoscale approach will be adopted in producing a polymer based radiative cooling sheet in simple and scalable fabrication protocol. The polymer will be enhanced with nanomaterials capable of demonstrating high radiative emission which would improve heat rejection to the sky. An experimental setup will be built to investigate the performance radiative cooling pad to cool water during nigh time. This water will then be used as cooling source to maintain thermal comfort in space, eliminating the use of vapor-compression cooling system which is known to be environmentally hazardous</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noProof="0" dirty="0" smtClean="0">
                          <a:latin typeface="Verdana" panose="020B0604030504040204" pitchFamily="34" charset="0"/>
                          <a:ea typeface="Verdana" panose="020B0604030504040204" pitchFamily="34" charset="0"/>
                          <a:cs typeface="Verdana" panose="020B0604030504040204" pitchFamily="34" charset="0"/>
                        </a:rPr>
                        <a:t>To develop</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infrared emitter coating for enhancing heat </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rejection under radiative mode </a:t>
                      </a:r>
                      <a:endParaRPr lang="en-US" sz="1300" noProof="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300" noProof="0" dirty="0" smtClean="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investigate radiative cooler performance under different conditions  </a:t>
                      </a:r>
                      <a:endParaRPr lang="en-US" sz="130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Data acquisition (available) , heat transfer experimental set-up(available), copper tube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smtClean="0">
                          <a:latin typeface="Verdana" panose="020B0604030504040204" pitchFamily="34" charset="0"/>
                          <a:ea typeface="Verdana" panose="020B0604030504040204" pitchFamily="34" charset="0"/>
                          <a:cs typeface="Verdana" panose="020B0604030504040204" pitchFamily="34" charset="0"/>
                        </a:rPr>
                        <a:t>Ansys</a:t>
                      </a:r>
                      <a:r>
                        <a:rPr lang="en-US" sz="1600" noProof="0" dirty="0" smtClean="0">
                          <a:latin typeface="Verdana" panose="020B0604030504040204" pitchFamily="34" charset="0"/>
                          <a:ea typeface="Verdana" panose="020B0604030504040204" pitchFamily="34" charset="0"/>
                          <a:cs typeface="Verdana" panose="020B0604030504040204" pitchFamily="34" charset="0"/>
                        </a:rPr>
                        <a:t> Fluent,</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Solid work, MS office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Nashrul</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Zubir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_Mechanica</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l and material</a:t>
                      </a:r>
                      <a:r>
                        <a:rPr lang="en-US" sz="1600" noProof="0" dirty="0" smtClean="0">
                          <a:latin typeface="Verdana" panose="020B0604030504040204" pitchFamily="34" charset="0"/>
                          <a:ea typeface="Verdana" panose="020B0604030504040204" pitchFamily="34" charset="0"/>
                          <a:cs typeface="Verdana" panose="020B0604030504040204" pitchFamily="34" charset="0"/>
                        </a:rPr>
                        <a:t>__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92857721"/>
                  </a:ext>
                </a:extLst>
              </a:tr>
            </a:tbl>
          </a:graphicData>
        </a:graphic>
      </p:graphicFrame>
    </p:spTree>
    <p:extLst>
      <p:ext uri="{BB962C8B-B14F-4D97-AF65-F5344CB8AC3E}">
        <p14:creationId xmlns:p14="http://schemas.microsoft.com/office/powerpoint/2010/main" val="371500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77327692"/>
              </p:ext>
            </p:extLst>
          </p:nvPr>
        </p:nvGraphicFramePr>
        <p:xfrm>
          <a:off x="319312" y="111516"/>
          <a:ext cx="11538859" cy="6570860"/>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xmlns="" val="1242669362"/>
                    </a:ext>
                  </a:extLst>
                </a:gridCol>
                <a:gridCol w="8650514">
                  <a:extLst>
                    <a:ext uri="{9D8B030D-6E8A-4147-A177-3AD203B41FA5}">
                      <a16:colId xmlns:a16="http://schemas.microsoft.com/office/drawing/2014/main" xmlns=""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Application of hybrid</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graphene-metal oxide </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coating </a:t>
                      </a:r>
                      <a:r>
                        <a:rPr lang="en-US" sz="1600" noProof="0" dirty="0" smtClean="0">
                          <a:latin typeface="Verdana" panose="020B0604030504040204" pitchFamily="34" charset="0"/>
                          <a:ea typeface="Verdana" panose="020B0604030504040204" pitchFamily="34" charset="0"/>
                          <a:cs typeface="Verdana" panose="020B0604030504040204" pitchFamily="34" charset="0"/>
                        </a:rPr>
                        <a:t>on </a:t>
                      </a:r>
                      <a:r>
                        <a:rPr lang="en-US" sz="1600" noProof="0" dirty="0" smtClean="0">
                          <a:latin typeface="Verdana" panose="020B0604030504040204" pitchFamily="34" charset="0"/>
                          <a:ea typeface="Verdana" panose="020B0604030504040204" pitchFamily="34" charset="0"/>
                          <a:cs typeface="Verdana" panose="020B0604030504040204" pitchFamily="34" charset="0"/>
                        </a:rPr>
                        <a:t>heat exchanger surface for enhancing heat transfer and fouling mitigation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300" noProof="0" dirty="0" smtClean="0">
                          <a:latin typeface="Verdana" panose="020B0604030504040204" pitchFamily="34" charset="0"/>
                          <a:ea typeface="Verdana" panose="020B0604030504040204" pitchFamily="34" charset="0"/>
                          <a:cs typeface="Verdana" panose="020B0604030504040204" pitchFamily="34" charset="0"/>
                        </a:rPr>
                        <a:t>One of the persisting challenges in heat exchanger design is to consider the lifespan operation and drop in performance due to fouling deposition which can come from either mineral or biological forms. One of the promising avenues to address the above problem is through the use of coating technology to form a protective film on the heat exchange surface to delay and remove the scaling deposition. Several metal oxide materials which are known to be non-reactive to calcium ion will be coated via advanced deposition method. Moreover the thin film also serves to disrupt the formation of nucleation sites with the help of turbulent boundary layer mixing near the heat exchanger surface. In this project the candidate shall modify the surface of texture of different metal tubes which represent the heat exchanger. These specimens will be coated using highly selected metal oxide using plasma coating technology and tested under fouling environment via the use the existing heat exchanger fouling facility. The student shall perform comparative study on the effectiveness of different coating materials to mitigate and prevent fouling deposition. Analysis shall be conducted empirically via the use of classical heat transfer analysis.</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noProof="0" dirty="0" smtClean="0">
                          <a:latin typeface="Verdana" panose="020B0604030504040204" pitchFamily="34" charset="0"/>
                          <a:ea typeface="Verdana" panose="020B0604030504040204" pitchFamily="34" charset="0"/>
                          <a:cs typeface="Verdana" panose="020B0604030504040204" pitchFamily="34" charset="0"/>
                        </a:rPr>
                        <a:t>To perform surface modification of the heat exchanger tube</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noProof="0" dirty="0" smtClean="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300" noProof="0" dirty="0" smtClean="0">
                          <a:latin typeface="Verdana" panose="020B0604030504040204" pitchFamily="34" charset="0"/>
                          <a:ea typeface="Verdana" panose="020B0604030504040204" pitchFamily="34" charset="0"/>
                          <a:cs typeface="Verdana" panose="020B0604030504040204" pitchFamily="34" charset="0"/>
                        </a:rPr>
                        <a:t>conduct experimental work on fouling</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retardation and </a:t>
                      </a:r>
                      <a:r>
                        <a:rPr lang="en-US" sz="1300" noProof="0" dirty="0" smtClean="0">
                          <a:latin typeface="Verdana" panose="020B0604030504040204" pitchFamily="34" charset="0"/>
                          <a:ea typeface="Verdana" panose="020B0604030504040204" pitchFamily="34" charset="0"/>
                          <a:cs typeface="Verdana" panose="020B0604030504040204" pitchFamily="34" charset="0"/>
                        </a:rPr>
                        <a:t>heat transfer performance</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a:t>
                      </a:r>
                      <a:endParaRPr lang="en-US" sz="1300" noProof="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300" noProof="0" dirty="0" smtClean="0">
                          <a:latin typeface="Verdana" panose="020B0604030504040204" pitchFamily="34" charset="0"/>
                          <a:ea typeface="Verdana" panose="020B0604030504040204" pitchFamily="34" charset="0"/>
                          <a:cs typeface="Verdana" panose="020B0604030504040204" pitchFamily="34" charset="0"/>
                        </a:rPr>
                        <a:t>To</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conduct</a:t>
                      </a:r>
                      <a:r>
                        <a:rPr lang="en-US" sz="1300" noProof="0" dirty="0" smtClean="0">
                          <a:latin typeface="Verdana" panose="020B0604030504040204" pitchFamily="34" charset="0"/>
                          <a:ea typeface="Verdana" panose="020B0604030504040204" pitchFamily="34" charset="0"/>
                          <a:cs typeface="Verdana" panose="020B0604030504040204" pitchFamily="34" charset="0"/>
                        </a:rPr>
                        <a:t> computational</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work </a:t>
                      </a:r>
                      <a:r>
                        <a:rPr lang="en-US" sz="1300" noProof="0" dirty="0" smtClean="0">
                          <a:latin typeface="Verdana" panose="020B0604030504040204" pitchFamily="34" charset="0"/>
                          <a:ea typeface="Verdana" panose="020B0604030504040204" pitchFamily="34" charset="0"/>
                          <a:cs typeface="Verdana" panose="020B0604030504040204" pitchFamily="34" charset="0"/>
                        </a:rPr>
                        <a:t>to analyze the heat transfer</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300" noProof="0" dirty="0" smtClean="0">
                          <a:latin typeface="Verdana" panose="020B0604030504040204" pitchFamily="34" charset="0"/>
                          <a:ea typeface="Verdana" panose="020B0604030504040204" pitchFamily="34" charset="0"/>
                          <a:cs typeface="Verdana" panose="020B0604030504040204" pitchFamily="34" charset="0"/>
                        </a:rPr>
                        <a:t>performance between commercial and newly devised tube surfac</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e</a:t>
                      </a:r>
                      <a:endParaRPr lang="en-US" sz="130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Data acquisition (available) , Fouling/heat transfer experimental set-up(available), copper tube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smtClean="0">
                          <a:latin typeface="Verdana" panose="020B0604030504040204" pitchFamily="34" charset="0"/>
                          <a:ea typeface="Verdana" panose="020B0604030504040204" pitchFamily="34" charset="0"/>
                          <a:cs typeface="Verdana" panose="020B0604030504040204" pitchFamily="34" charset="0"/>
                        </a:rPr>
                        <a:t>Ansys</a:t>
                      </a:r>
                      <a:r>
                        <a:rPr lang="en-US" sz="1600" noProof="0" dirty="0" smtClean="0">
                          <a:latin typeface="Verdana" panose="020B0604030504040204" pitchFamily="34" charset="0"/>
                          <a:ea typeface="Verdana" panose="020B0604030504040204" pitchFamily="34" charset="0"/>
                          <a:cs typeface="Verdana" panose="020B0604030504040204" pitchFamily="34" charset="0"/>
                        </a:rPr>
                        <a:t> Fluent,</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Solid work, MS office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Nashrul</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600" baseline="0" noProof="0" dirty="0" err="1" smtClean="0">
                          <a:latin typeface="Verdana" panose="020B0604030504040204" pitchFamily="34" charset="0"/>
                          <a:ea typeface="Verdana" panose="020B0604030504040204" pitchFamily="34" charset="0"/>
                          <a:cs typeface="Verdana" panose="020B0604030504040204" pitchFamily="34" charset="0"/>
                        </a:rPr>
                        <a:t>Zubir</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Master of _Mechanica</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l and material</a:t>
                      </a:r>
                      <a:r>
                        <a:rPr lang="en-US" sz="1600" noProof="0" dirty="0" smtClean="0">
                          <a:latin typeface="Verdana" panose="020B0604030504040204" pitchFamily="34" charset="0"/>
                          <a:ea typeface="Verdana" panose="020B0604030504040204" pitchFamily="34" charset="0"/>
                          <a:cs typeface="Verdana" panose="020B0604030504040204" pitchFamily="34" charset="0"/>
                        </a:rPr>
                        <a:t>__ Engineering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92857721"/>
                  </a:ext>
                </a:extLst>
              </a:tr>
            </a:tbl>
          </a:graphicData>
        </a:graphic>
      </p:graphicFrame>
    </p:spTree>
    <p:extLst>
      <p:ext uri="{BB962C8B-B14F-4D97-AF65-F5344CB8AC3E}">
        <p14:creationId xmlns:p14="http://schemas.microsoft.com/office/powerpoint/2010/main" val="203015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7696381"/>
              </p:ext>
            </p:extLst>
          </p:nvPr>
        </p:nvGraphicFramePr>
        <p:xfrm>
          <a:off x="319312" y="111516"/>
          <a:ext cx="11538859" cy="6760529"/>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xmlns="" val="1242669362"/>
                    </a:ext>
                  </a:extLst>
                </a:gridCol>
                <a:gridCol w="8650514">
                  <a:extLst>
                    <a:ext uri="{9D8B030D-6E8A-4147-A177-3AD203B41FA5}">
                      <a16:colId xmlns:a16="http://schemas.microsoft.com/office/drawing/2014/main" xmlns="" val="196570415"/>
                    </a:ext>
                  </a:extLst>
                </a:gridCol>
              </a:tblGrid>
              <a:tr h="50704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smtClean="0">
                          <a:latin typeface="Verdana" panose="020B0604030504040204" pitchFamily="34" charset="0"/>
                          <a:ea typeface="Verdana" panose="020B0604030504040204" pitchFamily="34" charset="0"/>
                          <a:cs typeface="Verdana" panose="020B0604030504040204" pitchFamily="34" charset="0"/>
                        </a:rPr>
                        <a:t>Design of heat and mass heat exchanger for indirect evaporative cooling</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68879872"/>
                  </a:ext>
                </a:extLst>
              </a:tr>
              <a:tr h="2436132">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kern="1200" dirty="0" smtClean="0">
                          <a:solidFill>
                            <a:schemeClr val="tx1"/>
                          </a:solidFill>
                          <a:effectLst/>
                          <a:latin typeface="Verdana" pitchFamily="34" charset="0"/>
                          <a:ea typeface="Verdana" pitchFamily="34" charset="0"/>
                          <a:cs typeface="Verdana" pitchFamily="34" charset="0"/>
                        </a:rPr>
                        <a:t>Over the years, the energy consumed for satisfying thermal comfort in both enclosed and open spaces has rapidly increased. Studies have shown that buildings consume up to 40% of the total global energy and by the year 2030, the consumption is expected to increase to 50%. In Malaysia alone, buildings consume a total of 48% of the electricity generated in the country. The underpinning reason behind this substantial amount of energy usage stems from the use of vapor-compression cycle to absorb heat generated within the space. On this note, compression stage of the cycle consumes almost 90% of the total work in into the system, with the remaining consists of evaporator and condenser fans. Different approaches have been brought forward to eliminate the use of compressor which translates into reduction of the total energy usage in air-conditioning system. On this note researches have shown that as much as 80% decrease in energy input has been achieved via evaporative cooling concept relative to the conventional vapor-compression cooling method. In Malaysia’s perspective, indirect evaporative cooling strategy is most suitable to be adopted in comparison to direct evaporative cooling to avoid excessive increase in relative humidity associated with the evaporation process. This require the use of heat and mass exchanger (HMX) to isolate moisture rich working air from the conditioned air during the cooling process.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300" kern="1200" dirty="0" smtClean="0">
                          <a:solidFill>
                            <a:schemeClr val="tx1"/>
                          </a:solidFill>
                          <a:effectLst/>
                          <a:latin typeface="Verdana" pitchFamily="34" charset="0"/>
                          <a:ea typeface="Verdana" pitchFamily="34" charset="0"/>
                          <a:cs typeface="Verdana" pitchFamily="34" charset="0"/>
                        </a:rPr>
                        <a:t>To</a:t>
                      </a:r>
                      <a:r>
                        <a:rPr lang="en-US" sz="1300" kern="1200" baseline="0" dirty="0" smtClean="0">
                          <a:solidFill>
                            <a:schemeClr val="tx1"/>
                          </a:solidFill>
                          <a:effectLst/>
                          <a:latin typeface="Verdana" pitchFamily="34" charset="0"/>
                          <a:ea typeface="Verdana" pitchFamily="34" charset="0"/>
                          <a:cs typeface="Verdana" pitchFamily="34" charset="0"/>
                        </a:rPr>
                        <a:t> develop heat and mass exchanger based on </a:t>
                      </a:r>
                      <a:r>
                        <a:rPr lang="en-US" sz="1300" kern="1200" dirty="0" smtClean="0">
                          <a:solidFill>
                            <a:schemeClr val="tx1"/>
                          </a:solidFill>
                          <a:effectLst/>
                          <a:latin typeface="Verdana" pitchFamily="34" charset="0"/>
                          <a:ea typeface="Verdana" pitchFamily="34" charset="0"/>
                          <a:cs typeface="Verdana" pitchFamily="34" charset="0"/>
                        </a:rPr>
                        <a:t>passive-active heat transfer augmentation approach. </a:t>
                      </a:r>
                    </a:p>
                    <a:p>
                      <a:pPr marL="342900" indent="-342900">
                        <a:buFont typeface="+mj-lt"/>
                        <a:buAutoNum type="arabicPeriod"/>
                      </a:pPr>
                      <a:r>
                        <a:rPr lang="en-US" sz="1300" kern="1200" dirty="0" smtClean="0">
                          <a:solidFill>
                            <a:schemeClr val="tx1"/>
                          </a:solidFill>
                          <a:effectLst/>
                          <a:latin typeface="Verdana" pitchFamily="34" charset="0"/>
                          <a:ea typeface="Verdana" pitchFamily="34" charset="0"/>
                          <a:cs typeface="Verdana" pitchFamily="34" charset="0"/>
                        </a:rPr>
                        <a:t>To perform experimental study</a:t>
                      </a:r>
                      <a:r>
                        <a:rPr lang="en-US" sz="1300" kern="1200" baseline="0" dirty="0" smtClean="0">
                          <a:solidFill>
                            <a:schemeClr val="tx1"/>
                          </a:solidFill>
                          <a:effectLst/>
                          <a:latin typeface="Verdana" pitchFamily="34" charset="0"/>
                          <a:ea typeface="Verdana" pitchFamily="34" charset="0"/>
                          <a:cs typeface="Verdana" pitchFamily="34" charset="0"/>
                        </a:rPr>
                        <a:t> on the performance of the new approach relative to conventional method</a:t>
                      </a:r>
                      <a:r>
                        <a:rPr lang="en-US" sz="1300" kern="1200" dirty="0" smtClean="0">
                          <a:solidFill>
                            <a:schemeClr val="tx1"/>
                          </a:solidFill>
                          <a:effectLst/>
                          <a:latin typeface="Verdana" pitchFamily="34" charset="0"/>
                          <a:ea typeface="Verdana" pitchFamily="34" charset="0"/>
                          <a:cs typeface="Verdana" pitchFamily="34" charset="0"/>
                        </a:rPr>
                        <a:t>.</a:t>
                      </a:r>
                    </a:p>
                    <a:p>
                      <a:pPr marL="342900" indent="-342900">
                        <a:buFont typeface="+mj-lt"/>
                        <a:buAutoNum type="arabicPeriod"/>
                      </a:pPr>
                      <a:r>
                        <a:rPr lang="en-US" sz="1300" kern="1200" noProof="0" dirty="0" smtClean="0">
                          <a:solidFill>
                            <a:schemeClr val="tx1"/>
                          </a:solidFill>
                          <a:effectLst/>
                          <a:latin typeface="Verdana" pitchFamily="34" charset="0"/>
                          <a:ea typeface="Verdana" pitchFamily="34" charset="0"/>
                          <a:cs typeface="Verdana" pitchFamily="34" charset="0"/>
                        </a:rPr>
                        <a:t>To conduct</a:t>
                      </a:r>
                      <a:r>
                        <a:rPr lang="en-US" sz="1300" kern="1200" baseline="0" noProof="0" dirty="0" smtClean="0">
                          <a:solidFill>
                            <a:schemeClr val="tx1"/>
                          </a:solidFill>
                          <a:effectLst/>
                          <a:latin typeface="Verdana" pitchFamily="34" charset="0"/>
                          <a:ea typeface="Verdana" pitchFamily="34" charset="0"/>
                          <a:cs typeface="Verdana" pitchFamily="34" charset="0"/>
                        </a:rPr>
                        <a:t> numerical study to validate the experimental finding </a:t>
                      </a:r>
                      <a:endParaRPr lang="en-US" sz="1300" noProof="0" dirty="0" smtClean="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Data acquisition, ultrasonic vibrator, ultrasonic atomizer, pump and </a:t>
                      </a:r>
                      <a:r>
                        <a:rPr lang="en-US" sz="1300" baseline="0" noProof="0" dirty="0" err="1" smtClean="0">
                          <a:latin typeface="Verdana" panose="020B0604030504040204" pitchFamily="34" charset="0"/>
                          <a:ea typeface="Verdana" panose="020B0604030504040204" pitchFamily="34" charset="0"/>
                          <a:cs typeface="Verdana" panose="020B0604030504040204" pitchFamily="34" charset="0"/>
                        </a:rPr>
                        <a:t>flowmeter</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stainless steel plate, electrical components, fan, motor control   </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baseline="0" noProof="0" dirty="0" err="1" smtClean="0">
                          <a:latin typeface="Verdana" panose="020B0604030504040204" pitchFamily="34" charset="0"/>
                          <a:ea typeface="Verdana" panose="020B0604030504040204" pitchFamily="34" charset="0"/>
                          <a:cs typeface="Verdana" panose="020B0604030504040204" pitchFamily="34" charset="0"/>
                        </a:rPr>
                        <a:t>Ansys</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Fluent, MS office</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noProof="0" dirty="0" smtClean="0">
                          <a:latin typeface="Verdana" panose="020B0604030504040204" pitchFamily="34" charset="0"/>
                          <a:ea typeface="Verdana" panose="020B0604030504040204" pitchFamily="34" charset="0"/>
                          <a:cs typeface="Verdana" panose="020B0604030504040204" pitchFamily="34" charset="0"/>
                        </a:rPr>
                        <a:t>Dr.</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smtClean="0">
                          <a:latin typeface="Verdana" panose="020B0604030504040204" pitchFamily="34" charset="0"/>
                          <a:ea typeface="Verdana" panose="020B0604030504040204" pitchFamily="34" charset="0"/>
                          <a:cs typeface="Verdana" panose="020B0604030504040204" pitchFamily="34" charset="0"/>
                        </a:rPr>
                        <a:t>Nashrul</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300" baseline="0" noProof="0" dirty="0" err="1" smtClean="0">
                          <a:latin typeface="Verdana" panose="020B0604030504040204" pitchFamily="34" charset="0"/>
                          <a:ea typeface="Verdana" panose="020B0604030504040204" pitchFamily="34" charset="0"/>
                          <a:cs typeface="Verdana" panose="020B0604030504040204" pitchFamily="34" charset="0"/>
                        </a:rPr>
                        <a:t>Zubir</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noProof="0" dirty="0" smtClean="0">
                          <a:latin typeface="Verdana" panose="020B0604030504040204" pitchFamily="34" charset="0"/>
                          <a:ea typeface="Verdana" panose="020B0604030504040204" pitchFamily="34" charset="0"/>
                          <a:cs typeface="Verdana" panose="020B0604030504040204" pitchFamily="34" charset="0"/>
                        </a:rPr>
                        <a:t>Master of _Mechanica</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l and material</a:t>
                      </a:r>
                      <a:r>
                        <a:rPr lang="en-US" sz="1300" noProof="0" dirty="0" smtClean="0">
                          <a:latin typeface="Verdana" panose="020B0604030504040204" pitchFamily="34" charset="0"/>
                          <a:ea typeface="Verdana" panose="020B0604030504040204" pitchFamily="34" charset="0"/>
                          <a:cs typeface="Verdana" panose="020B0604030504040204" pitchFamily="34" charset="0"/>
                        </a:rPr>
                        <a:t>__ Engineering</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3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92857721"/>
                  </a:ext>
                </a:extLst>
              </a:tr>
            </a:tbl>
          </a:graphicData>
        </a:graphic>
      </p:graphicFrame>
    </p:spTree>
    <p:extLst>
      <p:ext uri="{BB962C8B-B14F-4D97-AF65-F5344CB8AC3E}">
        <p14:creationId xmlns:p14="http://schemas.microsoft.com/office/powerpoint/2010/main" val="340562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62773549"/>
              </p:ext>
            </p:extLst>
          </p:nvPr>
        </p:nvGraphicFramePr>
        <p:xfrm>
          <a:off x="319312" y="111516"/>
          <a:ext cx="11538859" cy="6738500"/>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xmlns="" val="1242669362"/>
                    </a:ext>
                  </a:extLst>
                </a:gridCol>
                <a:gridCol w="8650514">
                  <a:extLst>
                    <a:ext uri="{9D8B030D-6E8A-4147-A177-3AD203B41FA5}">
                      <a16:colId xmlns:a16="http://schemas.microsoft.com/office/drawing/2014/main" xmlns="" val="196570415"/>
                    </a:ext>
                  </a:extLst>
                </a:gridCol>
              </a:tblGrid>
              <a:tr h="65919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Project Title:</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800" b="0" i="0" kern="1200" dirty="0" smtClean="0">
                          <a:solidFill>
                            <a:schemeClr val="tx1"/>
                          </a:solidFill>
                          <a:effectLst/>
                          <a:latin typeface="+mn-lt"/>
                          <a:ea typeface="+mn-ea"/>
                          <a:cs typeface="+mn-cs"/>
                        </a:rPr>
                        <a:t>Development and implementation of a novel hybrid evaporative-radiative cooling on PV module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68879872"/>
                  </a:ext>
                </a:extLst>
              </a:tr>
              <a:tr h="2436132">
                <a:tc>
                  <a:txBody>
                    <a:bodyPr/>
                    <a:lstStyle/>
                    <a:p>
                      <a:pPr algn="l"/>
                      <a:r>
                        <a:rPr lang="en-US" sz="1300" b="1" noProof="0" dirty="0" smtClean="0">
                          <a:latin typeface="Verdana" panose="020B0604030504040204" pitchFamily="34" charset="0"/>
                          <a:ea typeface="Verdana" panose="020B0604030504040204" pitchFamily="34" charset="0"/>
                          <a:cs typeface="Verdana" panose="020B0604030504040204" pitchFamily="34" charset="0"/>
                        </a:rPr>
                        <a:t>Synopsis:</a:t>
                      </a:r>
                      <a:endParaRPr lang="en-US" sz="13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300" kern="1200" dirty="0" smtClean="0">
                          <a:solidFill>
                            <a:schemeClr val="tx1"/>
                          </a:solidFill>
                          <a:effectLst/>
                          <a:latin typeface="Verdana" pitchFamily="34" charset="0"/>
                          <a:ea typeface="Verdana" pitchFamily="34" charset="0"/>
                          <a:cs typeface="Verdana" pitchFamily="34" charset="0"/>
                        </a:rPr>
                        <a:t>Within the context of solar PV implementation in Malaysia, it has been reported the average conversion efficiency stands at around 7.85%. This is highly attributed to high temperature of the PV panel which suppress the conversion and generates heat loss. To improve the efficiency of solar PV panel, proper thermal management system is needed to cool the PV panel throughout the operation. Therefore, cooling PV panels with an appropriate cooling mechanism helps to mitigate this issue to some extent. This will increase the electricity production per square meter and enhance the economics of solar PV systems. This work is dedicated on mitigating the impact of heat accumulated on the solar panel module that reduces the light to electricity conversion efficiency, leading to low power generation. A combination of two cooling processes (i.e. evaporative and radiative cooling) will be adopted using newly devised technique and materials. The present work will capitalize on the use of nanomaterials which allows enhanced interfacial interaction between the cooling media and the heated surface, leading to greater cooling improvement. This is predominantly attributed to the large surface area to volume ratio and tunable surface structure that demonstrate unique physical phenomena at quantum levels</a:t>
                      </a:r>
                      <a:endParaRPr lang="en-US" sz="13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18854623"/>
                  </a:ext>
                </a:extLst>
              </a:tr>
              <a:tr h="1045029">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Objectives:</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To develop evaporative cooling pad that can be incorporated to solar panel</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To conduct experimental work on heat transfer performance under evaporative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02474013"/>
                  </a:ext>
                </a:extLst>
              </a:tr>
              <a:tr h="478971">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smtClean="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baseline="0" noProof="0" dirty="0" smtClean="0">
                          <a:latin typeface="Verdana" panose="020B0604030504040204" pitchFamily="34" charset="0"/>
                          <a:ea typeface="Verdana" panose="020B0604030504040204" pitchFamily="34" charset="0"/>
                          <a:cs typeface="Verdana" panose="020B0604030504040204" pitchFamily="34" charset="0"/>
                        </a:rPr>
                        <a:t>Data acquisition, pump and flowmeter, stainless steel plate, electrical components, fan, motor control   </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baseline="0" noProof="0" dirty="0" err="1" smtClean="0">
                          <a:latin typeface="Verdana" panose="020B0604030504040204" pitchFamily="34" charset="0"/>
                          <a:ea typeface="Verdana" panose="020B0604030504040204" pitchFamily="34" charset="0"/>
                          <a:cs typeface="Verdana" panose="020B0604030504040204" pitchFamily="34" charset="0"/>
                        </a:rPr>
                        <a:t>Ansys</a:t>
                      </a:r>
                      <a:r>
                        <a:rPr lang="en-US" sz="1500" baseline="0" noProof="0" dirty="0" smtClean="0">
                          <a:latin typeface="Verdana" panose="020B0604030504040204" pitchFamily="34" charset="0"/>
                          <a:ea typeface="Verdana" panose="020B0604030504040204" pitchFamily="34" charset="0"/>
                          <a:cs typeface="Verdana" panose="020B0604030504040204" pitchFamily="34" charset="0"/>
                        </a:rPr>
                        <a:t> Fluent, MS office</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smtClean="0">
                          <a:latin typeface="Verdana" panose="020B0604030504040204" pitchFamily="34" charset="0"/>
                          <a:ea typeface="Verdana" panose="020B0604030504040204" pitchFamily="34" charset="0"/>
                          <a:cs typeface="Verdana" panose="020B0604030504040204" pitchFamily="34" charset="0"/>
                        </a:rPr>
                        <a:t> </a:t>
                      </a:r>
                      <a:r>
                        <a:rPr lang="en-US" sz="1600" b="1" spc="-50" baseline="0" dirty="0" smtClean="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noProof="0" dirty="0" smtClean="0">
                          <a:latin typeface="Verdana" panose="020B0604030504040204" pitchFamily="34" charset="0"/>
                          <a:ea typeface="Verdana" panose="020B0604030504040204" pitchFamily="34" charset="0"/>
                          <a:cs typeface="Verdana" panose="020B0604030504040204" pitchFamily="34" charset="0"/>
                        </a:rPr>
                        <a:t>Dr.</a:t>
                      </a:r>
                      <a:r>
                        <a:rPr lang="en-US" sz="15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5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smtClean="0">
                          <a:latin typeface="Verdana" panose="020B0604030504040204" pitchFamily="34" charset="0"/>
                          <a:ea typeface="Verdana" panose="020B0604030504040204" pitchFamily="34" charset="0"/>
                          <a:cs typeface="Verdana" panose="020B0604030504040204" pitchFamily="34" charset="0"/>
                        </a:rPr>
                        <a:t>Nashrul</a:t>
                      </a:r>
                      <a:r>
                        <a:rPr lang="en-US" sz="15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smtClean="0">
                          <a:latin typeface="Verdana" panose="020B0604030504040204" pitchFamily="34" charset="0"/>
                          <a:ea typeface="Verdana" panose="020B0604030504040204" pitchFamily="34" charset="0"/>
                          <a:cs typeface="Verdana" panose="020B0604030504040204" pitchFamily="34" charset="0"/>
                        </a:rPr>
                        <a:t>Mohd</a:t>
                      </a:r>
                      <a:r>
                        <a:rPr lang="en-US" sz="1500" baseline="0" noProof="0" dirty="0" smtClean="0">
                          <a:latin typeface="Verdana" panose="020B0604030504040204" pitchFamily="34" charset="0"/>
                          <a:ea typeface="Verdana" panose="020B0604030504040204" pitchFamily="34" charset="0"/>
                          <a:cs typeface="Verdana" panose="020B0604030504040204" pitchFamily="34" charset="0"/>
                        </a:rPr>
                        <a:t> </a:t>
                      </a:r>
                      <a:r>
                        <a:rPr lang="en-US" sz="1500" baseline="0" noProof="0" dirty="0" err="1" smtClean="0">
                          <a:latin typeface="Verdana" panose="020B0604030504040204" pitchFamily="34" charset="0"/>
                          <a:ea typeface="Verdana" panose="020B0604030504040204" pitchFamily="34" charset="0"/>
                          <a:cs typeface="Verdana" panose="020B0604030504040204" pitchFamily="34" charset="0"/>
                        </a:rPr>
                        <a:t>Zubir</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smtClean="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noProof="0" dirty="0" smtClean="0">
                          <a:latin typeface="Verdana" panose="020B0604030504040204" pitchFamily="34" charset="0"/>
                          <a:ea typeface="Verdana" panose="020B0604030504040204" pitchFamily="34" charset="0"/>
                          <a:cs typeface="Verdana" panose="020B0604030504040204" pitchFamily="34" charset="0"/>
                        </a:rPr>
                        <a:t>Master of _Mechanica</a:t>
                      </a:r>
                      <a:r>
                        <a:rPr lang="en-US" sz="1500" baseline="0" noProof="0" dirty="0" smtClean="0">
                          <a:latin typeface="Verdana" panose="020B0604030504040204" pitchFamily="34" charset="0"/>
                          <a:ea typeface="Verdana" panose="020B0604030504040204" pitchFamily="34" charset="0"/>
                          <a:cs typeface="Verdana" panose="020B0604030504040204" pitchFamily="34" charset="0"/>
                        </a:rPr>
                        <a:t>l and material</a:t>
                      </a:r>
                      <a:r>
                        <a:rPr lang="en-US" sz="1500" noProof="0" dirty="0" smtClean="0">
                          <a:latin typeface="Verdana" panose="020B0604030504040204" pitchFamily="34" charset="0"/>
                          <a:ea typeface="Verdana" panose="020B0604030504040204" pitchFamily="34" charset="0"/>
                          <a:cs typeface="Verdana" panose="020B0604030504040204" pitchFamily="34" charset="0"/>
                        </a:rPr>
                        <a:t>__ Engineering</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04617686"/>
                  </a:ext>
                </a:extLst>
              </a:tr>
              <a:tr h="370840">
                <a:tc>
                  <a:txBody>
                    <a:bodyPr/>
                    <a:lstStyle/>
                    <a:p>
                      <a:pPr algn="l"/>
                      <a:r>
                        <a:rPr lang="en-US" sz="1800" b="1" noProof="0" dirty="0" smtClean="0">
                          <a:latin typeface="Verdana" panose="020B0604030504040204" pitchFamily="34" charset="0"/>
                          <a:ea typeface="Verdana" panose="020B0604030504040204" pitchFamily="34" charset="0"/>
                          <a:cs typeface="Verdana" panose="020B0604030504040204" pitchFamily="34" charset="0"/>
                        </a:rPr>
                        <a:t>Duration:</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500" noProof="0" dirty="0" smtClean="0">
                          <a:latin typeface="Verdana" panose="020B0604030504040204" pitchFamily="34" charset="0"/>
                          <a:ea typeface="Verdana" panose="020B0604030504040204" pitchFamily="34" charset="0"/>
                          <a:cs typeface="Verdana" panose="020B0604030504040204" pitchFamily="34" charset="0"/>
                        </a:rPr>
                        <a:t>Maximum</a:t>
                      </a:r>
                      <a:r>
                        <a:rPr lang="en-US" sz="1500" baseline="0" noProof="0" dirty="0" smtClean="0">
                          <a:latin typeface="Verdana" panose="020B0604030504040204" pitchFamily="34" charset="0"/>
                          <a:ea typeface="Verdana" panose="020B0604030504040204" pitchFamily="34" charset="0"/>
                          <a:cs typeface="Verdana" panose="020B0604030504040204" pitchFamily="34" charset="0"/>
                        </a:rPr>
                        <a:t> 2 consecutive semesters</a:t>
                      </a:r>
                      <a:endParaRPr lang="en-US" sz="15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92857721"/>
                  </a:ext>
                </a:extLst>
              </a:tr>
            </a:tbl>
          </a:graphicData>
        </a:graphic>
      </p:graphicFrame>
    </p:spTree>
    <p:extLst>
      <p:ext uri="{BB962C8B-B14F-4D97-AF65-F5344CB8AC3E}">
        <p14:creationId xmlns:p14="http://schemas.microsoft.com/office/powerpoint/2010/main" val="822226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1610</Words>
  <Application>Microsoft Office PowerPoint</Application>
  <PresentationFormat>Widescreen</PresentationFormat>
  <Paragraphs>87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nashrul</cp:lastModifiedBy>
  <cp:revision>36</cp:revision>
  <dcterms:created xsi:type="dcterms:W3CDTF">2018-01-03T06:54:22Z</dcterms:created>
  <dcterms:modified xsi:type="dcterms:W3CDTF">2022-10-12T00:56:05Z</dcterms:modified>
</cp:coreProperties>
</file>